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sldIdLst>
    <p:sldId id="256" r:id="rId2"/>
    <p:sldId id="257" r:id="rId3"/>
    <p:sldId id="261" r:id="rId4"/>
    <p:sldId id="263" r:id="rId5"/>
    <p:sldId id="264" r:id="rId6"/>
    <p:sldId id="258" r:id="rId7"/>
    <p:sldId id="259" r:id="rId8"/>
    <p:sldId id="265" r:id="rId9"/>
    <p:sldId id="262" r:id="rId10"/>
    <p:sldId id="266" r:id="rId11"/>
    <p:sldId id="267" r:id="rId12"/>
    <p:sldId id="268" r:id="rId13"/>
    <p:sldId id="269" r:id="rId14"/>
    <p:sldId id="260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80EAE43-7277-4A18-8A19-53B7815BEF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9D58AFE8-7D10-4B15-B12C-EF0A17014F3F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104331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38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478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8458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374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13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786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883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346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090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776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496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350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81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355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466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479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816D2D3-4328-4BD1-981F-F26B310D15A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3CC87A9B-6B20-4E51-BC43-19DA66BE6B69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349745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en.wikipedia.org/wiki/Genetic_variation" TargetMode="External"/><Relationship Id="rId7" Type="http://schemas.openxmlformats.org/officeDocument/2006/relationships/hyperlink" Target="https://en.wikipedia.org/wiki/Galapagos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hyperlink" Target="https://www.ihacom.co.uk/ecuador-unusual-rentals/uqt/" TargetMode="External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://wondergressive.com/watching-evolution-occur/" TargetMode="External"/><Relationship Id="rId7" Type="http://schemas.openxmlformats.org/officeDocument/2006/relationships/hyperlink" Target="http://ateismoespanarab.blogspot.com/2011_03_01_archive.html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hyperlink" Target="http://scepticon.wordpress.com/tag/evolution/" TargetMode="External"/><Relationship Id="rId4" Type="http://schemas.openxmlformats.org/officeDocument/2006/relationships/image" Target="../media/image71.gif"/><Relationship Id="rId9" Type="http://schemas.openxmlformats.org/officeDocument/2006/relationships/hyperlink" Target="https://en.wikipedia.org/wiki/Nucleic_acid_double_helix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36.png"/><Relationship Id="rId5" Type="http://schemas.openxmlformats.org/officeDocument/2006/relationships/image" Target="../media/image77.jpeg"/><Relationship Id="rId10" Type="http://schemas.openxmlformats.org/officeDocument/2006/relationships/hyperlink" Target="https://www.e-sfera.hr/dodatni-digitalni-sadrzaji/08d4f8f7-481b-4dbe-80d2-42f516f0e0e5/" TargetMode="External"/><Relationship Id="rId4" Type="http://schemas.openxmlformats.org/officeDocument/2006/relationships/image" Target="../media/image76.jpeg"/><Relationship Id="rId9" Type="http://schemas.openxmlformats.org/officeDocument/2006/relationships/hyperlink" Target="http://commons.wikimedia.org/wiki/File:Fern_fossil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1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edias.rs/velvicija-biljka-koja-se-samo-pravi-mrtva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imple.wikipedia.org/wiki/Platypus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l.wiktionary.org/wiki/ornitorrinco" TargetMode="External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Longvissen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West_African_lungfish" TargetMode="External"/><Relationship Id="rId5" Type="http://schemas.openxmlformats.org/officeDocument/2006/relationships/image" Target="../media/image88.jpeg"/><Relationship Id="rId4" Type="http://schemas.openxmlformats.org/officeDocument/2006/relationships/hyperlink" Target="https://es.wikipedia.org/wiki/Protopterus_annectens" TargetMode="External"/><Relationship Id="rId9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3.jpeg"/><Relationship Id="rId3" Type="http://schemas.openxmlformats.org/officeDocument/2006/relationships/hyperlink" Target="https://en.wikipedia.org/wiki/Shuttles_hoppfish" TargetMode="External"/><Relationship Id="rId7" Type="http://schemas.openxmlformats.org/officeDocument/2006/relationships/image" Target="../media/image9.jpeg"/><Relationship Id="rId12" Type="http://schemas.openxmlformats.org/officeDocument/2006/relationships/hyperlink" Target="https://en.wikipedia.org/wiki/Chrysopelea_paradisi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hyperlink" Target="https://commons.wikimedia.org/wiki/File:Common_Mudskipper_(Periophthalmus_kalolo)_(10292242043).jpg" TargetMode="External"/><Relationship Id="rId10" Type="http://schemas.openxmlformats.org/officeDocument/2006/relationships/hyperlink" Target="https://worldbuilding.stackexchange.com/questions/313/how-could-dragons-be-explained-without-magic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1.jpeg"/><Relationship Id="rId14" Type="http://schemas.openxmlformats.org/officeDocument/2006/relationships/hyperlink" Target="http://wondergressive.com/flying-snak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eatedebate.com/debate/show/If_you_free_all_the_zoo_animals_and_they_get_eaten_are_you_a_bad_person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12" Type="http://schemas.openxmlformats.org/officeDocument/2006/relationships/hyperlink" Target="http://www.blogionik.org/biomimetic-potential-electric-eel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econversation.com/what-will-a-hotter-australia-be-like-the-past-gives-us-some-clues-37090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0" Type="http://schemas.openxmlformats.org/officeDocument/2006/relationships/hyperlink" Target="https://aolendorfeport.wordpress.com/2018/04/04/ink-being-used-as-a-defense-mechanism/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Ryjkonos" TargetMode="External"/><Relationship Id="rId3" Type="http://schemas.openxmlformats.org/officeDocument/2006/relationships/hyperlink" Target="https://www.flickr.com/photos/arkhangellohim/8547209420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roboman28.deviantart.com/art/extinction-event-150634043" TargetMode="Externa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://commons.wikimedia.org/wiki/File:Giant_Panda_(Ailuropoda_melanoleuca)_%22Tian_Tian%22.jpg" TargetMode="External"/><Relationship Id="rId3" Type="http://schemas.openxmlformats.org/officeDocument/2006/relationships/hyperlink" Target="https://hr.wikipedia.org/wiki/Tigar" TargetMode="External"/><Relationship Id="rId7" Type="http://schemas.openxmlformats.org/officeDocument/2006/relationships/hyperlink" Target="https://en.wikipedia.org/wiki/Bornean_orangutan" TargetMode="Externa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hyperlink" Target="http://www.nuestromar.org/noticias/categorias/15-08-14/marsopa-m-s-peque-mundo-se-extinguir-en-2018-quedan-97-ejemplares" TargetMode="External"/><Relationship Id="rId5" Type="http://schemas.openxmlformats.org/officeDocument/2006/relationships/hyperlink" Target="https://en.wikipedia.org/wiki/Black_rhinoceros" TargetMode="External"/><Relationship Id="rId15" Type="http://schemas.openxmlformats.org/officeDocument/2006/relationships/hyperlink" Target="https://tr.wikipedia.org/wiki/Dosya:Ursus_maritimus_Polar_bear_with_cub.jpg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https://nl.wikipedia.org/wiki/Karetschildpad" TargetMode="External"/><Relationship Id="rId1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pxhere.com/zh/photo/1252978" TargetMode="External"/><Relationship Id="rId2" Type="http://schemas.openxmlformats.org/officeDocument/2006/relationships/hyperlink" Target="https://www.e-sfera.hr/dodatni-digitalni-sadrzaji/08d4f8f7-481b-4dbe-80d2-42f516f0e0e5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hyperlink" Target="https://en.wikipedia.org/wiki/Fromia_milleporella" TargetMode="External"/><Relationship Id="rId26" Type="http://schemas.openxmlformats.org/officeDocument/2006/relationships/image" Target="../media/image60.jpeg"/><Relationship Id="rId3" Type="http://schemas.openxmlformats.org/officeDocument/2006/relationships/image" Target="../media/image41.jpeg"/><Relationship Id="rId21" Type="http://schemas.openxmlformats.org/officeDocument/2006/relationships/image" Target="../media/image56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3.jpeg"/><Relationship Id="rId25" Type="http://schemas.openxmlformats.org/officeDocument/2006/relationships/image" Target="../media/image59.jpeg"/><Relationship Id="rId2" Type="http://schemas.openxmlformats.org/officeDocument/2006/relationships/image" Target="../media/image40.jpeg"/><Relationship Id="rId16" Type="http://schemas.openxmlformats.org/officeDocument/2006/relationships/hyperlink" Target="http://thetravellersanghamitra.blogspot.com/2010/03/touch-of-tropical-rain-forest-in-india.html" TargetMode="External"/><Relationship Id="rId20" Type="http://schemas.openxmlformats.org/officeDocument/2006/relationships/image" Target="../media/image55.jpeg"/><Relationship Id="rId29" Type="http://schemas.openxmlformats.org/officeDocument/2006/relationships/hyperlink" Target="https://commons.wikimedia.org/wiki/File:Paramuricea_clavata_(Risso,_1826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24" Type="http://schemas.openxmlformats.org/officeDocument/2006/relationships/image" Target="../media/image58.jpeg"/><Relationship Id="rId5" Type="http://schemas.openxmlformats.org/officeDocument/2006/relationships/image" Target="../media/image43.jpeg"/><Relationship Id="rId15" Type="http://schemas.openxmlformats.org/officeDocument/2006/relationships/image" Target="../media/image52.jpeg"/><Relationship Id="rId23" Type="http://schemas.openxmlformats.org/officeDocument/2006/relationships/hyperlink" Target="http://commons.wikimedia.org/wiki/File:Aplysina_fistularis_(Yellow_tube_sponge).jpg" TargetMode="External"/><Relationship Id="rId28" Type="http://schemas.openxmlformats.org/officeDocument/2006/relationships/image" Target="../media/image62.jpeg"/><Relationship Id="rId10" Type="http://schemas.openxmlformats.org/officeDocument/2006/relationships/image" Target="../media/image48.jpeg"/><Relationship Id="rId19" Type="http://schemas.openxmlformats.org/officeDocument/2006/relationships/image" Target="../media/image54.jpeg"/><Relationship Id="rId31" Type="http://schemas.openxmlformats.org/officeDocument/2006/relationships/hyperlink" Target="https://en.wikipedia.org/wiki/Pinus_patula" TargetMode="External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hyperlink" Target="https://pxhere.com/es/photo/168863" TargetMode="External"/><Relationship Id="rId22" Type="http://schemas.openxmlformats.org/officeDocument/2006/relationships/image" Target="../media/image57.jpeg"/><Relationship Id="rId27" Type="http://schemas.openxmlformats.org/officeDocument/2006/relationships/image" Target="../media/image61.jpeg"/><Relationship Id="rId30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1AF6942-92FE-45AD-9901-A0A6CBE26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983" y="4012707"/>
            <a:ext cx="6915074" cy="1562469"/>
          </a:xfrm>
          <a:prstGeom prst="snip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r-HR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RAZNOLIKOST I OPSTANAK ŽIVIH BIĆA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ADF5A75-5379-4E47-BC44-55F40E104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640" y="765974"/>
            <a:ext cx="5415280" cy="2971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27951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25064232-4706-49CB-8FDB-FF54FC3F2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8063" b="24622"/>
          <a:stretch/>
        </p:blipFill>
        <p:spPr>
          <a:xfrm>
            <a:off x="4169441" y="2440889"/>
            <a:ext cx="1926559" cy="1493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Naslov 1">
            <a:extLst>
              <a:ext uri="{FF2B5EF4-FFF2-40B4-BE49-F238E27FC236}">
                <a16:creationId xmlns:a16="http://schemas.microsoft.com/office/drawing/2014/main" xmlns="" id="{57186A47-6BF4-4CC6-918A-1E7D57AB3B55}"/>
              </a:ext>
            </a:extLst>
          </p:cNvPr>
          <p:cNvSpPr txBox="1">
            <a:spLocks/>
          </p:cNvSpPr>
          <p:nvPr/>
        </p:nvSpPr>
        <p:spPr bwMode="gray">
          <a:xfrm>
            <a:off x="568509" y="218953"/>
            <a:ext cx="8859576" cy="12520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Zebe s otočja </a:t>
            </a:r>
            <a:r>
              <a:rPr lang="hr-HR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Galapagos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pomogle su Darwinu u osmišljavanju teorije evolucije:</a:t>
            </a:r>
          </a:p>
          <a:p>
            <a:pPr algn="ctr"/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Zbog jakih vjetrova, izolirano je nekoliko manjih otoka pa se s vremenom na njima razvilo 13 različitih vrsta zeba od 1 zajedničkog pretka.</a:t>
            </a:r>
          </a:p>
        </p:txBody>
      </p:sp>
      <p:pic>
        <p:nvPicPr>
          <p:cNvPr id="27" name="Slika 26">
            <a:extLst>
              <a:ext uri="{FF2B5EF4-FFF2-40B4-BE49-F238E27FC236}">
                <a16:creationId xmlns:a16="http://schemas.microsoft.com/office/drawing/2014/main" xmlns="" id="{E6BA2BB6-1742-458B-86E4-C309E73FA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166" b="13530"/>
          <a:stretch/>
        </p:blipFill>
        <p:spPr>
          <a:xfrm>
            <a:off x="388265" y="1803632"/>
            <a:ext cx="3238909" cy="2104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xmlns="" id="{705EFC03-3D8A-4CB0-8D75-556B0FCE8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812071" y="4257219"/>
            <a:ext cx="2357370" cy="2357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Naslov 1">
            <a:extLst>
              <a:ext uri="{FF2B5EF4-FFF2-40B4-BE49-F238E27FC236}">
                <a16:creationId xmlns:a16="http://schemas.microsoft.com/office/drawing/2014/main" xmlns="" id="{330AB9D4-42CF-4C44-A718-DC0762B0BA87}"/>
              </a:ext>
            </a:extLst>
          </p:cNvPr>
          <p:cNvSpPr txBox="1">
            <a:spLocks/>
          </p:cNvSpPr>
          <p:nvPr/>
        </p:nvSpPr>
        <p:spPr bwMode="gray">
          <a:xfrm>
            <a:off x="6744800" y="5871180"/>
            <a:ext cx="5150205" cy="55880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Primjer IZOLACIJE - važnog čimbenika evolucije.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72CDBC7-BC2F-401E-B061-3E7E39DB7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267" y="2132125"/>
            <a:ext cx="5321791" cy="3467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6550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7EE516B7-0EC1-4BA1-A8B4-81027899111E}"/>
              </a:ext>
            </a:extLst>
          </p:cNvPr>
          <p:cNvSpPr txBox="1"/>
          <p:nvPr/>
        </p:nvSpPr>
        <p:spPr>
          <a:xfrm rot="278267">
            <a:off x="7609024" y="526684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Brezove grbice na brezinoj kori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09B2B330-6EE3-4C27-8F5A-8C250E7CD62F}"/>
              </a:ext>
            </a:extLst>
          </p:cNvPr>
          <p:cNvSpPr txBox="1">
            <a:spLocks/>
          </p:cNvSpPr>
          <p:nvPr/>
        </p:nvSpPr>
        <p:spPr bwMode="gray">
          <a:xfrm>
            <a:off x="391372" y="331649"/>
            <a:ext cx="9077748" cy="55880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Primjer promjene brojnosti leptira zbog promjene boje okoliša u kojem populacija živi.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6ABF5D32-42DD-44CC-BF12-CFC3A7B7356E}"/>
              </a:ext>
            </a:extLst>
          </p:cNvPr>
          <p:cNvSpPr txBox="1">
            <a:spLocks/>
          </p:cNvSpPr>
          <p:nvPr/>
        </p:nvSpPr>
        <p:spPr bwMode="gray">
          <a:xfrm>
            <a:off x="391372" y="1249680"/>
            <a:ext cx="5999268" cy="9272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Engleskoj prije industrijske revolucije = 99 % bijelih leptira (teško zamjetljivi na svijetloj kori drveta)</a:t>
            </a: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xmlns="" id="{D8D7FC1B-0DC7-4D7C-9693-67D5BF477EB5}"/>
              </a:ext>
            </a:extLst>
          </p:cNvPr>
          <p:cNvSpPr/>
          <p:nvPr/>
        </p:nvSpPr>
        <p:spPr>
          <a:xfrm>
            <a:off x="2865120" y="2356784"/>
            <a:ext cx="406400" cy="711819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2E9791E-8026-4779-8764-5D3D8E38A9EB}"/>
              </a:ext>
            </a:extLst>
          </p:cNvPr>
          <p:cNvSpPr txBox="1"/>
          <p:nvPr/>
        </p:nvSpPr>
        <p:spPr>
          <a:xfrm>
            <a:off x="1671532" y="2372597"/>
            <a:ext cx="119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onečišćenje</a:t>
            </a:r>
          </a:p>
          <a:p>
            <a:pPr algn="ctr"/>
            <a:r>
              <a:rPr lang="hr-HR" i="1" dirty="0"/>
              <a:t>zraka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CF11E9F1-CDF0-46D3-A889-8952418F5DFC}"/>
              </a:ext>
            </a:extLst>
          </p:cNvPr>
          <p:cNvSpPr txBox="1">
            <a:spLocks/>
          </p:cNvSpPr>
          <p:nvPr/>
        </p:nvSpPr>
        <p:spPr bwMode="gray">
          <a:xfrm>
            <a:off x="1166178" y="3214606"/>
            <a:ext cx="3957108" cy="4636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Promjena boje drveta u tamniju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39093F61-450B-4E53-835D-9F8870A34821}"/>
              </a:ext>
            </a:extLst>
          </p:cNvPr>
          <p:cNvSpPr txBox="1">
            <a:spLocks/>
          </p:cNvSpPr>
          <p:nvPr/>
        </p:nvSpPr>
        <p:spPr bwMode="gray">
          <a:xfrm>
            <a:off x="523452" y="4428531"/>
            <a:ext cx="5481108" cy="9272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99 % tamnijih leptira (teško zamjetljivi na tamnoj kori drveta), a bijeli uočljivi pa laki plijen pticama</a:t>
            </a: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xmlns="" id="{12D23C36-BA7E-457E-AE22-09623D069EB8}"/>
              </a:ext>
            </a:extLst>
          </p:cNvPr>
          <p:cNvSpPr/>
          <p:nvPr/>
        </p:nvSpPr>
        <p:spPr>
          <a:xfrm>
            <a:off x="2865120" y="3774437"/>
            <a:ext cx="406400" cy="549457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9ED2A60-668B-42C4-B164-DF7A44EFC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072" y="1752212"/>
            <a:ext cx="4842307" cy="322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68D22CA5-AAD6-4B26-979B-29C99F75F6A6}"/>
              </a:ext>
            </a:extLst>
          </p:cNvPr>
          <p:cNvSpPr txBox="1"/>
          <p:nvPr/>
        </p:nvSpPr>
        <p:spPr>
          <a:xfrm>
            <a:off x="1671532" y="3834019"/>
            <a:ext cx="119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posljedica</a:t>
            </a:r>
          </a:p>
        </p:txBody>
      </p:sp>
    </p:spTree>
    <p:extLst>
      <p:ext uri="{BB962C8B-B14F-4D97-AF65-F5344CB8AC3E}">
        <p14:creationId xmlns:p14="http://schemas.microsoft.com/office/powerpoint/2010/main" xmlns="" val="273659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ACE6547-ABC9-48D0-BBD2-56E9CCC13CA6}"/>
              </a:ext>
            </a:extLst>
          </p:cNvPr>
          <p:cNvSpPr txBox="1">
            <a:spLocks/>
          </p:cNvSpPr>
          <p:nvPr/>
        </p:nvSpPr>
        <p:spPr bwMode="gray">
          <a:xfrm>
            <a:off x="1039046" y="396240"/>
            <a:ext cx="7414074" cy="374904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Neki od DOKAZA EVOLUCIJE:</a:t>
            </a:r>
          </a:p>
          <a:p>
            <a:pPr algn="ctr"/>
            <a:endParaRPr lang="hr-HR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 FOSILI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USPOREDBA GRAĐE ORGANIZAMA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sličan raspored i građa prednjih udova u svih kralježnjaka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USPOREDBA RAZVOJA ZAMETKA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sličan izgled ranog razvoja zametka u svih kralježnjaka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4. ZAJEDNIČKA OSNOVA NASLJEĐIVANJA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DNA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5. ZAJEDNIČKI METABOLIČKI PROCESI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	- stanično disanje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9AE454D-87CC-4660-9B47-812AEAFFD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453120" y="4074854"/>
            <a:ext cx="3055307" cy="227498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BE17ADB-BC3A-4BD4-8AAF-7D133F1D8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009561" y="155736"/>
            <a:ext cx="1839413" cy="3118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035D12E-ACFD-4EF7-8651-E4A4B7792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108644" y="4692277"/>
            <a:ext cx="3832194" cy="1130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3131FB1-25F6-4BA5-880A-09A6565B8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 rot="21021323">
            <a:off x="5258581" y="2968482"/>
            <a:ext cx="2728120" cy="22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32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A91CEF1-3222-4DAC-8882-B1CD33FA5CE5}"/>
              </a:ext>
            </a:extLst>
          </p:cNvPr>
          <p:cNvSpPr txBox="1">
            <a:spLocks/>
          </p:cNvSpPr>
          <p:nvPr/>
        </p:nvSpPr>
        <p:spPr bwMode="gray">
          <a:xfrm>
            <a:off x="238972" y="436880"/>
            <a:ext cx="8092228" cy="159512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FOSILI - su ostatci izumrlih organizama iz Zemljine geološke prošlosti</a:t>
            </a:r>
          </a:p>
          <a:p>
            <a:pPr algn="just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   - ostatci ljuštura, kućica, kostiju, izmeta, otisci tragova i sl.</a:t>
            </a:r>
          </a:p>
          <a:p>
            <a:pPr algn="just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   - mogu biti različitog podrijetla: okamine, u ugljenu ili jantaru, nastali 		sušenjem ili smrzavanjem </a:t>
            </a:r>
          </a:p>
        </p:txBody>
      </p:sp>
      <p:sp>
        <p:nvSpPr>
          <p:cNvPr id="3" name="Strelica: savijeno prema gore 2">
            <a:extLst>
              <a:ext uri="{FF2B5EF4-FFF2-40B4-BE49-F238E27FC236}">
                <a16:creationId xmlns:a16="http://schemas.microsoft.com/office/drawing/2014/main" xmlns="" id="{204F9E02-CCD9-477F-B427-99494FE58F6D}"/>
              </a:ext>
            </a:extLst>
          </p:cNvPr>
          <p:cNvSpPr/>
          <p:nvPr/>
        </p:nvSpPr>
        <p:spPr>
          <a:xfrm rot="16200000" flipH="1" flipV="1">
            <a:off x="960377" y="2398426"/>
            <a:ext cx="927240" cy="510943"/>
          </a:xfrm>
          <a:prstGeom prst="bentUpArrow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453DDB7F-1C7F-4288-9D94-42C90976C147}"/>
              </a:ext>
            </a:extLst>
          </p:cNvPr>
          <p:cNvSpPr txBox="1">
            <a:spLocks/>
          </p:cNvSpPr>
          <p:nvPr/>
        </p:nvSpPr>
        <p:spPr bwMode="gray">
          <a:xfrm>
            <a:off x="1849380" y="2400800"/>
            <a:ext cx="6446308" cy="112775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Daju nam uvid u to kakvi su organizmi nekada bili, gdje su i kako živjeli i sl.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Mogu pokazivati i postupnost razvoja nekog organizma.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6F60E1F2-4889-443E-9E20-F5BFBA6A4858}"/>
              </a:ext>
            </a:extLst>
          </p:cNvPr>
          <p:cNvSpPr txBox="1"/>
          <p:nvPr/>
        </p:nvSpPr>
        <p:spPr>
          <a:xfrm>
            <a:off x="4383991" y="6187736"/>
            <a:ext cx="394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/>
              <a:t>Fosilni ostatci u kamenu, ugljenu i jantaru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057D95A-006C-49D0-8E31-61A2DC88D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2664">
            <a:off x="211454" y="3945369"/>
            <a:ext cx="2682695" cy="1790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5FCD1C0E-737D-43A4-9CED-6DC0C2030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417" y="4347598"/>
            <a:ext cx="2214379" cy="15943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F3B4AC7D-3F2E-4BAD-9521-403F6AA11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4" y="3982411"/>
            <a:ext cx="1306360" cy="1959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8EB6F4B5-AD44-4F05-9584-01E29EDCE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504" y="503814"/>
            <a:ext cx="2199873" cy="1660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4D01314F-956D-4399-84E1-CBF90C91F5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92" t="41788" r="612"/>
          <a:stretch/>
        </p:blipFill>
        <p:spPr>
          <a:xfrm>
            <a:off x="9743441" y="2358953"/>
            <a:ext cx="2303557" cy="1660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39E3FF43-84C3-4782-9672-94CFC43E3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854" y="3982411"/>
            <a:ext cx="1470217" cy="2205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xmlns="" id="{6E635822-4883-4A98-A8DE-C542CD5FDA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13076" t="15688" r="10757" b="14131"/>
          <a:stretch/>
        </p:blipFill>
        <p:spPr>
          <a:xfrm>
            <a:off x="9102935" y="4112010"/>
            <a:ext cx="1997059" cy="1457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">
            <a:hlinkClick r:id="rId10"/>
            <a:extLst>
              <a:ext uri="{FF2B5EF4-FFF2-40B4-BE49-F238E27FC236}">
                <a16:creationId xmlns:a16="http://schemas.microsoft.com/office/drawing/2014/main" xmlns="" id="{F9657933-8EC1-4AEF-A0C7-85D53E0AE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t="8974" r="5597" b="5361"/>
          <a:stretch>
            <a:fillRect/>
          </a:stretch>
        </p:blipFill>
        <p:spPr bwMode="auto">
          <a:xfrm>
            <a:off x="11477591" y="5569426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D0AFBCAE-5A0D-4E21-BD71-54F71EA0BFC7}"/>
              </a:ext>
            </a:extLst>
          </p:cNvPr>
          <p:cNvSpPr txBox="1"/>
          <p:nvPr/>
        </p:nvSpPr>
        <p:spPr>
          <a:xfrm>
            <a:off x="10416512" y="603102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ISTRAŽI</a:t>
            </a:r>
          </a:p>
          <a:p>
            <a:r>
              <a:rPr lang="hr-HR" b="1" dirty="0"/>
              <a:t>ZANIMLJIVOSTI</a:t>
            </a:r>
          </a:p>
        </p:txBody>
      </p:sp>
    </p:spTree>
    <p:extLst>
      <p:ext uri="{BB962C8B-B14F-4D97-AF65-F5344CB8AC3E}">
        <p14:creationId xmlns:p14="http://schemas.microsoft.com/office/powerpoint/2010/main" xmlns="" val="223270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96AA3F80-BDAB-4160-A76B-6E91FF5AB0B7}"/>
              </a:ext>
            </a:extLst>
          </p:cNvPr>
          <p:cNvSpPr txBox="1">
            <a:spLocks/>
          </p:cNvSpPr>
          <p:nvPr/>
        </p:nvSpPr>
        <p:spPr bwMode="gray">
          <a:xfrm>
            <a:off x="165547" y="199624"/>
            <a:ext cx="6143671" cy="10769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Neki su se organizmi vrlo uspješno prilagodili ili se uvjeti u kojima oni žive nisu znatno promijenili pa izgledaju gotovo jednako kao njihovi predci.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3CE71EE-EAC7-4ACC-8B53-A1119600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6" y="2077379"/>
            <a:ext cx="1913221" cy="2719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30CA7F5-3EEB-486B-B7AB-03753305A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4" t="11957" r="15133"/>
          <a:stretch/>
        </p:blipFill>
        <p:spPr>
          <a:xfrm>
            <a:off x="6096000" y="1414254"/>
            <a:ext cx="2621297" cy="2142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9A805BD-69A3-429B-B7F9-B6E5EBC6F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383" y="1802172"/>
            <a:ext cx="2327434" cy="2435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F789B855-B606-4DEA-87E1-FBCA2994ECA0}"/>
              </a:ext>
            </a:extLst>
          </p:cNvPr>
          <p:cNvSpPr txBox="1"/>
          <p:nvPr/>
        </p:nvSpPr>
        <p:spPr>
          <a:xfrm>
            <a:off x="1367161" y="4909356"/>
            <a:ext cx="71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cikas</a:t>
            </a:r>
            <a:endParaRPr lang="hr-HR" i="1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D6DF20C8-76EA-4CE9-AC44-C6E1D631A2F3}"/>
              </a:ext>
            </a:extLst>
          </p:cNvPr>
          <p:cNvSpPr txBox="1"/>
          <p:nvPr/>
        </p:nvSpPr>
        <p:spPr>
          <a:xfrm>
            <a:off x="4045993" y="4367818"/>
            <a:ext cx="71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ginko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04A81AA8-D21D-47D9-898B-BAB14D751A72}"/>
              </a:ext>
            </a:extLst>
          </p:cNvPr>
          <p:cNvSpPr txBox="1"/>
          <p:nvPr/>
        </p:nvSpPr>
        <p:spPr>
          <a:xfrm>
            <a:off x="6331997" y="3721487"/>
            <a:ext cx="24132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indijska lađica - </a:t>
            </a:r>
            <a:r>
              <a:rPr lang="hr-HR" sz="1600" i="1" dirty="0"/>
              <a:t>jedini glavonožac s ljušturom</a:t>
            </a:r>
            <a:endParaRPr lang="hr-HR" i="1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DDA54503-2503-43AB-8FEE-612332BD96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0761" t="2758"/>
          <a:stretch/>
        </p:blipFill>
        <p:spPr>
          <a:xfrm>
            <a:off x="5681709" y="4909356"/>
            <a:ext cx="6261717" cy="1779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7C4C6957-6DB9-4A92-8176-DF517F553A0A}"/>
              </a:ext>
            </a:extLst>
          </p:cNvPr>
          <p:cNvSpPr txBox="1"/>
          <p:nvPr/>
        </p:nvSpPr>
        <p:spPr>
          <a:xfrm>
            <a:off x="10297353" y="4328164"/>
            <a:ext cx="103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velvičija</a:t>
            </a:r>
            <a:endParaRPr lang="hr-HR" i="1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B98DB01-1733-4072-B43F-E240F7AA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39165" y="1971260"/>
            <a:ext cx="734580" cy="702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4A16E694-7ACD-4225-9FA1-27957FEF23FD}"/>
              </a:ext>
            </a:extLst>
          </p:cNvPr>
          <p:cNvSpPr txBox="1"/>
          <p:nvPr/>
        </p:nvSpPr>
        <p:spPr>
          <a:xfrm>
            <a:off x="10034727" y="2725150"/>
            <a:ext cx="1908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Pročitaj zanimljivosti o </a:t>
            </a:r>
            <a:r>
              <a:rPr lang="hr-HR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velvičiji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123. str. u udžbeniku</a:t>
            </a:r>
          </a:p>
        </p:txBody>
      </p:sp>
    </p:spTree>
    <p:extLst>
      <p:ext uri="{BB962C8B-B14F-4D97-AF65-F5344CB8AC3E}">
        <p14:creationId xmlns:p14="http://schemas.microsoft.com/office/powerpoint/2010/main" xmlns="" val="351208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4A653C04-43FF-4FC9-821D-89C370C5A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115290" y="1691074"/>
            <a:ext cx="3538326" cy="2363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69DDB3D-311A-4A97-9EB3-820883B33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525632" y="819563"/>
            <a:ext cx="1522178" cy="159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xmlns="" id="{CE6BCD0F-7057-4E8E-97A6-5704F9C74D1C}"/>
              </a:ext>
            </a:extLst>
          </p:cNvPr>
          <p:cNvSpPr txBox="1">
            <a:spLocks/>
          </p:cNvSpPr>
          <p:nvPr/>
        </p:nvSpPr>
        <p:spPr bwMode="gray">
          <a:xfrm>
            <a:off x="4899236" y="4207024"/>
            <a:ext cx="2285511" cy="84436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Čudnovati kljunaš</a:t>
            </a:r>
          </a:p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iz Australije</a:t>
            </a:r>
          </a:p>
        </p:txBody>
      </p:sp>
      <p:sp>
        <p:nvSpPr>
          <p:cNvPr id="9" name="Strelica: savijeno prema gore 8">
            <a:extLst>
              <a:ext uri="{FF2B5EF4-FFF2-40B4-BE49-F238E27FC236}">
                <a16:creationId xmlns:a16="http://schemas.microsoft.com/office/drawing/2014/main" xmlns="" id="{FFBD7614-3753-426F-926E-F18D5E01FB03}"/>
              </a:ext>
            </a:extLst>
          </p:cNvPr>
          <p:cNvSpPr/>
          <p:nvPr/>
        </p:nvSpPr>
        <p:spPr>
          <a:xfrm>
            <a:off x="7653616" y="3856356"/>
            <a:ext cx="2077375" cy="701336"/>
          </a:xfrm>
          <a:prstGeom prst="bent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: savijeno prema gore 10">
            <a:extLst>
              <a:ext uri="{FF2B5EF4-FFF2-40B4-BE49-F238E27FC236}">
                <a16:creationId xmlns:a16="http://schemas.microsoft.com/office/drawing/2014/main" xmlns="" id="{93CC6791-9E1A-4412-AF65-5095D10170DE}"/>
              </a:ext>
            </a:extLst>
          </p:cNvPr>
          <p:cNvSpPr/>
          <p:nvPr/>
        </p:nvSpPr>
        <p:spPr>
          <a:xfrm flipH="1">
            <a:off x="2154798" y="3889899"/>
            <a:ext cx="2285511" cy="701336"/>
          </a:xfrm>
          <a:prstGeom prst="bent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C3D49705-948C-45B1-A81A-4E351CEF18E0}"/>
              </a:ext>
            </a:extLst>
          </p:cNvPr>
          <p:cNvSpPr txBox="1">
            <a:spLocks/>
          </p:cNvSpPr>
          <p:nvPr/>
        </p:nvSpPr>
        <p:spPr bwMode="gray">
          <a:xfrm>
            <a:off x="604331" y="2146824"/>
            <a:ext cx="2667189" cy="159067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OSOBINE PTICA: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 kljun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leže jaja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otvor na tijelu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3B665A78-5378-4451-B839-F2F0A3630C5F}"/>
              </a:ext>
            </a:extLst>
          </p:cNvPr>
          <p:cNvSpPr txBox="1">
            <a:spLocks/>
          </p:cNvSpPr>
          <p:nvPr/>
        </p:nvSpPr>
        <p:spPr bwMode="gray">
          <a:xfrm>
            <a:off x="8382650" y="2146823"/>
            <a:ext cx="2696682" cy="159067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OSOBINE SISAVACA: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 dlaku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mladi sišu majčino mlijeko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D4B77FD2-4229-45A9-A27D-2748F6CCEC94}"/>
              </a:ext>
            </a:extLst>
          </p:cNvPr>
          <p:cNvSpPr txBox="1">
            <a:spLocks/>
          </p:cNvSpPr>
          <p:nvPr/>
        </p:nvSpPr>
        <p:spPr bwMode="gray">
          <a:xfrm>
            <a:off x="4440309" y="5565701"/>
            <a:ext cx="3437791" cy="844369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Dokaz kako su se neke skupine postupno razvijale.</a:t>
            </a:r>
          </a:p>
        </p:txBody>
      </p:sp>
    </p:spTree>
    <p:extLst>
      <p:ext uri="{BB962C8B-B14F-4D97-AF65-F5344CB8AC3E}">
        <p14:creationId xmlns:p14="http://schemas.microsoft.com/office/powerpoint/2010/main" xmlns="" val="22670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EBC0633-A132-4CBD-BB20-46AB99175599}"/>
              </a:ext>
            </a:extLst>
          </p:cNvPr>
          <p:cNvSpPr txBox="1">
            <a:spLocks/>
          </p:cNvSpPr>
          <p:nvPr/>
        </p:nvSpPr>
        <p:spPr bwMode="gray">
          <a:xfrm>
            <a:off x="1276327" y="617586"/>
            <a:ext cx="7286648" cy="123009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Nakon promjene sastava atmosfere djelovanjem </a:t>
            </a:r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fotosintetskih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organizama, živi organizmi postupno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prelaze iz vode na kopno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koje je nenaseljeno.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732827-9851-4FB9-814C-93D368F9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6406" y="353906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70CBB9DA-7B6F-4461-83F6-BA955D0587E2}"/>
              </a:ext>
            </a:extLst>
          </p:cNvPr>
          <p:cNvSpPr txBox="1"/>
          <p:nvPr/>
        </p:nvSpPr>
        <p:spPr>
          <a:xfrm>
            <a:off x="8993080" y="1126553"/>
            <a:ext cx="2732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i="1" dirty="0"/>
              <a:t>Kad neku biljku ili algu izvadiš iz vode, izgleda li jednako kao u vodi? Zašto? Dišu li organizmi u vodi i na kopnu na isti način?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BA41FA45-8C1A-4234-A5BC-E590D0ADBEFD}"/>
              </a:ext>
            </a:extLst>
          </p:cNvPr>
          <p:cNvSpPr txBox="1">
            <a:spLocks/>
          </p:cNvSpPr>
          <p:nvPr/>
        </p:nvSpPr>
        <p:spPr bwMode="gray">
          <a:xfrm>
            <a:off x="466702" y="2214591"/>
            <a:ext cx="4689029" cy="159067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Organizmi koji žive na kopnu trebaju: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snažniji potporni sustav zbog manje gustoće zraka i slabije potpore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zaštitu od isušivanja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C9380F26-A327-443B-BE5A-BD036ABC1656}"/>
              </a:ext>
            </a:extLst>
          </p:cNvPr>
          <p:cNvSpPr txBox="1">
            <a:spLocks/>
          </p:cNvSpPr>
          <p:nvPr/>
        </p:nvSpPr>
        <p:spPr bwMode="gray">
          <a:xfrm>
            <a:off x="3325423" y="5083480"/>
            <a:ext cx="4689029" cy="115693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Ribe dvodihalice</a:t>
            </a:r>
          </a:p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dišu na 2 načina ( u vodi i na kopnu)</a:t>
            </a:r>
          </a:p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dokaz su prijelaza života iz vode na kopno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485E1A7-B62C-4C17-A86C-3AA87DB4E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0" y="4188098"/>
            <a:ext cx="3135086" cy="1766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21F0D67-CFB7-40A5-BB1D-3B10C71D7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458157" y="5187943"/>
            <a:ext cx="3576498" cy="1316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B44F8B31-6FEE-4506-9549-EC728AACDD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271717" y="2772965"/>
            <a:ext cx="4602864" cy="1881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2ED94A29-8C19-4A8E-BE5E-198BA7EF4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8911" y="2271939"/>
            <a:ext cx="1736676" cy="11570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5575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EBC0633-A132-4CBD-BB20-46AB99175599}"/>
              </a:ext>
            </a:extLst>
          </p:cNvPr>
          <p:cNvSpPr txBox="1">
            <a:spLocks/>
          </p:cNvSpPr>
          <p:nvPr/>
        </p:nvSpPr>
        <p:spPr bwMode="gray">
          <a:xfrm>
            <a:off x="457200" y="477520"/>
            <a:ext cx="5140960" cy="49645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Prikaz prijelaza životinja iz vode na kopno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9486997-D13C-4E23-A0B9-32A6116C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458" y="2531842"/>
            <a:ext cx="8519083" cy="198962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647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8000B8C-5AC8-43E3-9362-A7C5C0279F0D}"/>
              </a:ext>
            </a:extLst>
          </p:cNvPr>
          <p:cNvSpPr txBox="1">
            <a:spLocks/>
          </p:cNvSpPr>
          <p:nvPr/>
        </p:nvSpPr>
        <p:spPr bwMode="gray">
          <a:xfrm>
            <a:off x="451933" y="407682"/>
            <a:ext cx="9311926" cy="77562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Zahvaljujući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promjenama</a:t>
            </a:r>
            <a:r>
              <a:rPr lang="hr-HR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hr-HR" sz="18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  <a:r>
              <a:rPr lang="hr-HR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prilagodbama</a:t>
            </a:r>
            <a:r>
              <a:rPr lang="hr-HR" sz="1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neki su organizmi opstali, a drugi izumrli u različitim životnim uvjetima.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48632B0-4B40-4453-9A51-025F71F80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32159" r="1662"/>
          <a:stretch/>
        </p:blipFill>
        <p:spPr>
          <a:xfrm>
            <a:off x="451934" y="2305538"/>
            <a:ext cx="3118608" cy="1613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E693EB8-60B4-4A62-8476-08953ED68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916491" y="2305538"/>
            <a:ext cx="2514840" cy="1629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xmlns="" id="{0C8AAA02-3AAB-4BD2-9EAF-3941629B9ECD}"/>
              </a:ext>
            </a:extLst>
          </p:cNvPr>
          <p:cNvSpPr txBox="1">
            <a:spLocks/>
          </p:cNvSpPr>
          <p:nvPr/>
        </p:nvSpPr>
        <p:spPr bwMode="gray">
          <a:xfrm>
            <a:off x="3509797" y="1536103"/>
            <a:ext cx="3954407" cy="39594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Brojne prilagodbe različitih organizama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EC84BB0-F0D9-4E7E-9F4C-774C492ABA42}"/>
              </a:ext>
            </a:extLst>
          </p:cNvPr>
          <p:cNvSpPr txBox="1"/>
          <p:nvPr/>
        </p:nvSpPr>
        <p:spPr>
          <a:xfrm>
            <a:off x="2849628" y="4151789"/>
            <a:ext cx="2133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ribe koje hodaju kopnom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92F1FB3B-B455-4689-8BAD-D228E8B1F6C8}"/>
              </a:ext>
            </a:extLst>
          </p:cNvPr>
          <p:cNvSpPr txBox="1"/>
          <p:nvPr/>
        </p:nvSpPr>
        <p:spPr>
          <a:xfrm>
            <a:off x="8187290" y="4151789"/>
            <a:ext cx="1845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biljke koje love kukce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48504C6-2703-4617-A131-372813359E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34" t="-482"/>
          <a:stretch/>
        </p:blipFill>
        <p:spPr>
          <a:xfrm>
            <a:off x="7029776" y="2305538"/>
            <a:ext cx="2033096" cy="1553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24989520-21FD-4F1A-AFB1-7EEE8D355F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357" r="-971"/>
          <a:stretch/>
        </p:blipFill>
        <p:spPr>
          <a:xfrm>
            <a:off x="10470649" y="3919114"/>
            <a:ext cx="1274457" cy="1229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97030C4C-267B-4B38-B926-775AD4C1F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4092" y="2284844"/>
            <a:ext cx="1792438" cy="1487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F6585E8F-A3EF-4214-8EC5-B21C6ED821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944320" y="4791588"/>
            <a:ext cx="2582914" cy="144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DE2CC691-BEF8-41B2-90D2-1D5E3A1E5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3923745" y="4693897"/>
            <a:ext cx="2133726" cy="1600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4FE58DB7-7450-42C8-A4BF-E08D78C50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6495710" y="4675384"/>
            <a:ext cx="2183093" cy="1600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F94AC1B2-C943-470D-8163-BCC5E4209CC9}"/>
              </a:ext>
            </a:extLst>
          </p:cNvPr>
          <p:cNvSpPr txBox="1"/>
          <p:nvPr/>
        </p:nvSpPr>
        <p:spPr>
          <a:xfrm>
            <a:off x="4455689" y="6383081"/>
            <a:ext cx="1305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zmije koje lete</a:t>
            </a:r>
          </a:p>
        </p:txBody>
      </p:sp>
    </p:spTree>
    <p:extLst>
      <p:ext uri="{BB962C8B-B14F-4D97-AF65-F5344CB8AC3E}">
        <p14:creationId xmlns:p14="http://schemas.microsoft.com/office/powerpoint/2010/main" xmlns="" val="178462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6" grpId="0"/>
      <p:bldP spid="1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842E8AB-9744-4E36-A86E-D66C82B8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9256" y="925494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4C1BEF7D-782A-4A1E-AAB2-3FE44221F0EA}"/>
              </a:ext>
            </a:extLst>
          </p:cNvPr>
          <p:cNvSpPr txBox="1"/>
          <p:nvPr/>
        </p:nvSpPr>
        <p:spPr>
          <a:xfrm>
            <a:off x="8260860" y="1799563"/>
            <a:ext cx="376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U prošlosti razvoja živog svijeta na Zemlji, zabilježeno je nekoliko velikih izumiranja. Potraži podatke o ukupnom broju vrsta koje su živjele na Zemlji i broju danas živih organizama. Razmisli o tome koji su čimbenici mogli prouzročiti velika izumiranja u Zemljinoj prošlosti.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81624DD-564E-4C24-AFEF-57984F9C7014}"/>
              </a:ext>
            </a:extLst>
          </p:cNvPr>
          <p:cNvSpPr txBox="1"/>
          <p:nvPr/>
        </p:nvSpPr>
        <p:spPr>
          <a:xfrm>
            <a:off x="8424985" y="4698769"/>
            <a:ext cx="3767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r-HR" sz="1400" b="1" i="1" dirty="0">
                <a:solidFill>
                  <a:schemeClr val="accent6">
                    <a:lumMod val="50000"/>
                  </a:schemeClr>
                </a:solidFill>
              </a:rPr>
              <a:t>Potraži podatke i pripremi se za debatu o temi:</a:t>
            </a:r>
          </a:p>
          <a:p>
            <a:pPr algn="ctr"/>
            <a:r>
              <a:rPr lang="hr-HR" sz="1400" b="1" i="1" dirty="0">
                <a:solidFill>
                  <a:schemeClr val="accent6">
                    <a:lumMod val="50000"/>
                  </a:schemeClr>
                </a:solidFill>
              </a:rPr>
              <a:t>Utječe li i koliko čovjek danas na izumiranje organizama na Zemlji. 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56788B20-28A5-4D1A-AABB-72A58F32251E}"/>
              </a:ext>
            </a:extLst>
          </p:cNvPr>
          <p:cNvSpPr txBox="1">
            <a:spLocks/>
          </p:cNvSpPr>
          <p:nvPr/>
        </p:nvSpPr>
        <p:spPr bwMode="gray">
          <a:xfrm>
            <a:off x="334383" y="441875"/>
            <a:ext cx="7645125" cy="7794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Različiti organizmi razvili su različite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prilagodbe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ili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strategije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koje im omogućuju preživljavanje.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494CD26A-C116-4EDC-9E56-3007112B2D51}"/>
              </a:ext>
            </a:extLst>
          </p:cNvPr>
          <p:cNvSpPr txBox="1"/>
          <p:nvPr/>
        </p:nvSpPr>
        <p:spPr>
          <a:xfrm>
            <a:off x="5056404" y="3360067"/>
            <a:ext cx="2379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otpuštanje neugodnih mirisa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C73FBDB7-0261-45D3-9864-5B90B227A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655" r="43256" b="28514"/>
          <a:stretch/>
        </p:blipFill>
        <p:spPr>
          <a:xfrm>
            <a:off x="379957" y="3524757"/>
            <a:ext cx="2318443" cy="1623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3B888933-DCCB-4085-8CFB-F6FC8EDC5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716" y="1682060"/>
            <a:ext cx="2440678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59FE1A90-D181-4055-8623-EDA077CC4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9290460" y="3412688"/>
            <a:ext cx="2036064" cy="1149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1D45F134-50FA-4F47-9B66-B76D83521FFF}"/>
              </a:ext>
            </a:extLst>
          </p:cNvPr>
          <p:cNvSpPr txBox="1"/>
          <p:nvPr/>
        </p:nvSpPr>
        <p:spPr>
          <a:xfrm>
            <a:off x="1367445" y="3132783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bježanje od grabežljivaca</a:t>
            </a: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xmlns="" id="{18D210DE-95BD-4AC3-8BBB-9ACD86B262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3307" t="16635" r="2046" b="6519"/>
          <a:stretch/>
        </p:blipFill>
        <p:spPr>
          <a:xfrm>
            <a:off x="1091944" y="1662578"/>
            <a:ext cx="2701467" cy="1379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28A623B-8B7B-4AD0-A839-C05BB6437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5426590" y="3980240"/>
            <a:ext cx="2598652" cy="1461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796CCA20-5AEA-4C42-9520-21BD1ECAE73A}"/>
              </a:ext>
            </a:extLst>
          </p:cNvPr>
          <p:cNvSpPr txBox="1"/>
          <p:nvPr/>
        </p:nvSpPr>
        <p:spPr>
          <a:xfrm>
            <a:off x="5933156" y="5636707"/>
            <a:ext cx="1375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obrana crnilom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203C394D-DAC4-4033-8B9A-05CBC7B397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2861720" y="4561784"/>
            <a:ext cx="2165127" cy="1623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29C8DE0C-A0AD-4561-8056-7F0010E632CD}"/>
              </a:ext>
            </a:extLst>
          </p:cNvPr>
          <p:cNvSpPr txBox="1"/>
          <p:nvPr/>
        </p:nvSpPr>
        <p:spPr>
          <a:xfrm>
            <a:off x="1832329" y="6205209"/>
            <a:ext cx="3922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električni organi u repu koji omamljuju / ubijaju</a:t>
            </a:r>
          </a:p>
        </p:txBody>
      </p:sp>
    </p:spTree>
    <p:extLst>
      <p:ext uri="{BB962C8B-B14F-4D97-AF65-F5344CB8AC3E}">
        <p14:creationId xmlns:p14="http://schemas.microsoft.com/office/powerpoint/2010/main" xmlns="" val="256223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/>
      <p:bldP spid="22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5D07D03E-C060-499B-B8E9-30711BDC1C4A}"/>
              </a:ext>
            </a:extLst>
          </p:cNvPr>
          <p:cNvSpPr txBox="1"/>
          <p:nvPr/>
        </p:nvSpPr>
        <p:spPr>
          <a:xfrm>
            <a:off x="1004545" y="540701"/>
            <a:ext cx="785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latin typeface="Arial" pitchFamily="34" charset="0"/>
                <a:cs typeface="Arial" pitchFamily="34" charset="0"/>
              </a:rPr>
              <a:t>Neke životinje </a:t>
            </a:r>
            <a:r>
              <a:rPr lang="hr-HR" sz="3200" b="1" dirty="0">
                <a:latin typeface="Arial" pitchFamily="34" charset="0"/>
                <a:cs typeface="Arial" pitchFamily="34" charset="0"/>
              </a:rPr>
              <a:t>su majstori prikrivanja ...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196F2F1-D120-47F7-AC33-D5A0D12CA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12" y="1593086"/>
            <a:ext cx="3495289" cy="2328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E2710A1-41A7-4660-B842-33BD013BE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140" y="815021"/>
            <a:ext cx="2440678" cy="3673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5398425-E791-48CA-AB4C-7D44401B4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356" y="1593086"/>
            <a:ext cx="3495288" cy="2328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F2323D76-9351-4603-ABC8-47B62C95751A}"/>
              </a:ext>
            </a:extLst>
          </p:cNvPr>
          <p:cNvSpPr txBox="1"/>
          <p:nvPr/>
        </p:nvSpPr>
        <p:spPr>
          <a:xfrm>
            <a:off x="3779663" y="4149687"/>
            <a:ext cx="885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 err="1"/>
              <a:t>paličnjak</a:t>
            </a:r>
            <a:endParaRPr lang="hr-HR" sz="1600" i="1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A32CCB00-C057-47E5-A54A-1834A9BE8EC2}"/>
              </a:ext>
            </a:extLst>
          </p:cNvPr>
          <p:cNvSpPr txBox="1"/>
          <p:nvPr/>
        </p:nvSpPr>
        <p:spPr>
          <a:xfrm>
            <a:off x="9638769" y="4672434"/>
            <a:ext cx="1490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nimfa iz džungle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394D6316-5049-4F66-A917-27C5E1C22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286" y="4841711"/>
            <a:ext cx="2867274" cy="1910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7C2D5E3-553A-45F9-8A13-3CBC177D0C96}"/>
              </a:ext>
            </a:extLst>
          </p:cNvPr>
          <p:cNvSpPr txBox="1"/>
          <p:nvPr/>
        </p:nvSpPr>
        <p:spPr>
          <a:xfrm>
            <a:off x="2287262" y="5995622"/>
            <a:ext cx="1146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i="1" dirty="0"/>
              <a:t>zelena žaba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F59935C1-631C-41D0-B5CD-9E2C4AC84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5246" y="4841712"/>
            <a:ext cx="2774834" cy="184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8871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295BAE0-73EE-43E3-BC8C-12FFA00F6917}"/>
              </a:ext>
            </a:extLst>
          </p:cNvPr>
          <p:cNvSpPr txBox="1">
            <a:spLocks/>
          </p:cNvSpPr>
          <p:nvPr/>
        </p:nvSpPr>
        <p:spPr bwMode="gray">
          <a:xfrm>
            <a:off x="365644" y="370052"/>
            <a:ext cx="10403955" cy="13102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Bilo kakva promjena u okolišu može brzo promijeniti situaciju i tada je iznimno važna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raznolikost jedinki 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neke vrste, kako bi se barem neke od njih 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prilagodile</a:t>
            </a:r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novim uvjetima i preživjele.</a:t>
            </a:r>
          </a:p>
          <a:p>
            <a:pPr algn="ctr"/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Ako kod njih ne postoji takva prilagodba - vrsta izumire!</a:t>
            </a:r>
          </a:p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Taj se proces neprestano događa u prirodi.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B3364C29-26E8-496C-B8E4-4FDFAFCF69D3}"/>
              </a:ext>
            </a:extLst>
          </p:cNvPr>
          <p:cNvSpPr txBox="1">
            <a:spLocks/>
          </p:cNvSpPr>
          <p:nvPr/>
        </p:nvSpPr>
        <p:spPr bwMode="gray">
          <a:xfrm>
            <a:off x="1031250" y="2129435"/>
            <a:ext cx="9063351" cy="8996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IZUMIRANJE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jedne vrste ostavlja slobodan prostor za razvoj neke druge vrste koja je u toj situaciji bolje prilagođena.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9DBC1B7D-D63F-4B3F-AAB0-B91EECA67F0B}"/>
              </a:ext>
            </a:extLst>
          </p:cNvPr>
          <p:cNvSpPr txBox="1"/>
          <p:nvPr/>
        </p:nvSpPr>
        <p:spPr>
          <a:xfrm>
            <a:off x="3708400" y="5726334"/>
            <a:ext cx="491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Izumiranjem gmazova (</a:t>
            </a:r>
            <a:r>
              <a:rPr lang="hr-HR" i="1" dirty="0" err="1"/>
              <a:t>dinosaura</a:t>
            </a:r>
            <a:r>
              <a:rPr lang="hr-HR" i="1" dirty="0"/>
              <a:t>) - otvara se prostor za sisavce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C8F1C6E-A83D-4BE0-9CF3-3E0DEA3B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110200" y="3293260"/>
            <a:ext cx="2891920" cy="2168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D99C37BE-EE26-4B02-BC7D-4F2794EA3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811455" y="3293260"/>
            <a:ext cx="3701657" cy="2168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5581C4BD-A232-4428-A728-748B0FE5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35870" y="3108476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C0EF57C2-E702-4577-8251-5B1C654998F2}"/>
              </a:ext>
            </a:extLst>
          </p:cNvPr>
          <p:cNvSpPr txBox="1"/>
          <p:nvPr/>
        </p:nvSpPr>
        <p:spPr>
          <a:xfrm>
            <a:off x="10046677" y="3910037"/>
            <a:ext cx="2149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Razmisli i/ili pronađi podatke o tome koje je obilježje sisavaca omogućilo njihov razvoj nakon izumiranja </a:t>
            </a:r>
            <a:r>
              <a:rPr lang="hr-HR" sz="1400" i="1" dirty="0" err="1"/>
              <a:t>dinosaura</a:t>
            </a:r>
            <a:r>
              <a:rPr lang="hr-HR" sz="1400" i="1" dirty="0"/>
              <a:t>.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2AE09DF-6D83-4248-B93D-8FC9005FD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265328" y="5655075"/>
            <a:ext cx="1343488" cy="1007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9515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6C51D85-3554-4EB0-A09B-D60A95F47647}"/>
              </a:ext>
            </a:extLst>
          </p:cNvPr>
          <p:cNvSpPr txBox="1">
            <a:spLocks/>
          </p:cNvSpPr>
          <p:nvPr/>
        </p:nvSpPr>
        <p:spPr bwMode="gray">
          <a:xfrm>
            <a:off x="323155" y="203054"/>
            <a:ext cx="9063351" cy="89416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SPOLNO RAZMNOŽAVANJE -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genska raznolikost potomaka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omogućuje vrstama veću raznolikost, promjenjivost i mogućnost preživljavanja. 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8F6D240F-CFAF-434C-AE41-6F20B2C9F992}"/>
              </a:ext>
            </a:extLst>
          </p:cNvPr>
          <p:cNvSpPr txBox="1">
            <a:spLocks/>
          </p:cNvSpPr>
          <p:nvPr/>
        </p:nvSpPr>
        <p:spPr bwMode="gray">
          <a:xfrm>
            <a:off x="2570417" y="5491663"/>
            <a:ext cx="9381110" cy="11953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Neke su vrste danas UGROŽENE jer je ostao premalen broj jedinki koji NE može osigurati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dovoljno veliku gensku raznolikost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time ni mogućnost stvaranja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raznolikih obilježja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koje će omogućiti prilagodbe u trenutku nastanka promjena u okolišu.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32DF544-285E-41F1-AFFA-5FFA7ACDA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58800" y="1785620"/>
            <a:ext cx="2540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xmlns="" id="{3969649F-4D87-4993-8B75-FA881F1FB584}"/>
              </a:ext>
            </a:extLst>
          </p:cNvPr>
          <p:cNvSpPr txBox="1">
            <a:spLocks/>
          </p:cNvSpPr>
          <p:nvPr/>
        </p:nvSpPr>
        <p:spPr bwMode="gray">
          <a:xfrm>
            <a:off x="8420924" y="824286"/>
            <a:ext cx="3394203" cy="742625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Prepoznaješ li neke od kritično ugroženih vrsta?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7138CF2-EF66-4C58-BEF5-B8B4B833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5600" t="18868" r="10898" b="22909"/>
          <a:stretch/>
        </p:blipFill>
        <p:spPr>
          <a:xfrm>
            <a:off x="3310920" y="3548260"/>
            <a:ext cx="2842869" cy="16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0D06BD6B-885A-4A4E-A0D2-257CD7853B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t="9672" r="37746"/>
          <a:stretch/>
        </p:blipFill>
        <p:spPr>
          <a:xfrm>
            <a:off x="270813" y="3998190"/>
            <a:ext cx="2193544" cy="2121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72E67687-C8E8-4517-8906-3D073ECCE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830320" y="1522284"/>
            <a:ext cx="2416671" cy="16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91BBBC37-10EE-45DF-9459-056351556492}"/>
              </a:ext>
            </a:extLst>
          </p:cNvPr>
          <p:cNvSpPr txBox="1"/>
          <p:nvPr/>
        </p:nvSpPr>
        <p:spPr>
          <a:xfrm>
            <a:off x="4762926" y="2834552"/>
            <a:ext cx="148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Karetna</a:t>
            </a:r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želva</a:t>
            </a:r>
            <a:endParaRPr lang="hr-H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1DC32FF5-D626-4B6D-884B-D49FC3477E71}"/>
              </a:ext>
            </a:extLst>
          </p:cNvPr>
          <p:cNvSpPr txBox="1"/>
          <p:nvPr/>
        </p:nvSpPr>
        <p:spPr>
          <a:xfrm>
            <a:off x="3422270" y="3598319"/>
            <a:ext cx="143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Crni nosorog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789C1638-ABFC-44C5-8033-7037402CA735}"/>
              </a:ext>
            </a:extLst>
          </p:cNvPr>
          <p:cNvSpPr txBox="1"/>
          <p:nvPr/>
        </p:nvSpPr>
        <p:spPr>
          <a:xfrm>
            <a:off x="323155" y="5694811"/>
            <a:ext cx="197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Bornejski</a:t>
            </a:r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orangutan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2FBFDEAA-0A70-44A5-9D96-73E6179E1AA9}"/>
              </a:ext>
            </a:extLst>
          </p:cNvPr>
          <p:cNvSpPr txBox="1"/>
          <p:nvPr/>
        </p:nvSpPr>
        <p:spPr>
          <a:xfrm>
            <a:off x="808026" y="1886477"/>
            <a:ext cx="169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Amurski</a:t>
            </a:r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leopard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9D2E918C-C360-4FC0-90FD-427BDE4F5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6610239" y="1827942"/>
            <a:ext cx="3429724" cy="1543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xmlns="" id="{DF58C42B-349D-4D45-9D26-929279C262ED}"/>
              </a:ext>
            </a:extLst>
          </p:cNvPr>
          <p:cNvSpPr txBox="1"/>
          <p:nvPr/>
        </p:nvSpPr>
        <p:spPr>
          <a:xfrm>
            <a:off x="6803836" y="3043865"/>
            <a:ext cx="316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Vaquita</a:t>
            </a:r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kalifornijska pliskavica</a:t>
            </a:r>
          </a:p>
        </p:txBody>
      </p:sp>
      <p:pic>
        <p:nvPicPr>
          <p:cNvPr id="30" name="Slika 29">
            <a:extLst>
              <a:ext uri="{FF2B5EF4-FFF2-40B4-BE49-F238E27FC236}">
                <a16:creationId xmlns:a16="http://schemas.microsoft.com/office/drawing/2014/main" xmlns="" id="{4F6EAC48-0D6C-4E5E-94BB-22DEB9BB9C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0298830" y="2397761"/>
            <a:ext cx="1755090" cy="2631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TekstniOkvir 31">
            <a:extLst>
              <a:ext uri="{FF2B5EF4-FFF2-40B4-BE49-F238E27FC236}">
                <a16:creationId xmlns:a16="http://schemas.microsoft.com/office/drawing/2014/main" xmlns="" id="{A4A49C8B-4CEA-4E30-B4D1-1A3ACBE570C4}"/>
              </a:ext>
            </a:extLst>
          </p:cNvPr>
          <p:cNvSpPr txBox="1"/>
          <p:nvPr/>
        </p:nvSpPr>
        <p:spPr>
          <a:xfrm>
            <a:off x="10753688" y="2572933"/>
            <a:ext cx="137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Veliki panda</a:t>
            </a:r>
          </a:p>
        </p:txBody>
      </p:sp>
      <p:pic>
        <p:nvPicPr>
          <p:cNvPr id="34" name="Slika 33">
            <a:extLst>
              <a:ext uri="{FF2B5EF4-FFF2-40B4-BE49-F238E27FC236}">
                <a16:creationId xmlns:a16="http://schemas.microsoft.com/office/drawing/2014/main" xmlns="" id="{9195E924-F84B-4162-8FF7-94FBD3549C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6854219" y="3532403"/>
            <a:ext cx="2842868" cy="1756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86FD880F-7424-4D23-B2D6-E2E80874F6DA}"/>
              </a:ext>
            </a:extLst>
          </p:cNvPr>
          <p:cNvSpPr txBox="1"/>
          <p:nvPr/>
        </p:nvSpPr>
        <p:spPr>
          <a:xfrm>
            <a:off x="6905436" y="3548260"/>
            <a:ext cx="168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Polarni medvjed</a:t>
            </a:r>
          </a:p>
        </p:txBody>
      </p:sp>
    </p:spTree>
    <p:extLst>
      <p:ext uri="{BB962C8B-B14F-4D97-AF65-F5344CB8AC3E}">
        <p14:creationId xmlns:p14="http://schemas.microsoft.com/office/powerpoint/2010/main" xmlns="" val="354748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21" grpId="0"/>
      <p:bldP spid="22" grpId="0"/>
      <p:bldP spid="23" grpId="0"/>
      <p:bldP spid="24" grpId="0"/>
      <p:bldP spid="28" grpId="0"/>
      <p:bldP spid="32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55606A6-43BD-4242-9CAE-A78A3D6C5ACD}"/>
              </a:ext>
            </a:extLst>
          </p:cNvPr>
          <p:cNvSpPr txBox="1">
            <a:spLocks/>
          </p:cNvSpPr>
          <p:nvPr/>
        </p:nvSpPr>
        <p:spPr bwMode="gray">
          <a:xfrm>
            <a:off x="3896877" y="5784929"/>
            <a:ext cx="8000990" cy="8019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Prikaz </a:t>
            </a:r>
            <a:r>
              <a:rPr lang="hr-HR" sz="20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bioraznolikosti</a:t>
            </a:r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organizama na Zemlji. </a:t>
            </a:r>
          </a:p>
          <a:p>
            <a:pPr algn="ctr"/>
            <a:r>
              <a:rPr lang="hr-HR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(Veličina organizma predstavlja brojnost vrsta određene skupine živih bića)</a:t>
            </a:r>
          </a:p>
        </p:txBody>
      </p:sp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xmlns="" id="{249064B7-2383-4482-A1EB-09DB18B7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684363" y="4752450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AD5388FC-EC63-4E78-8335-DAF072E86C84}"/>
              </a:ext>
            </a:extLst>
          </p:cNvPr>
          <p:cNvSpPr/>
          <p:nvPr/>
        </p:nvSpPr>
        <p:spPr>
          <a:xfrm>
            <a:off x="2169677" y="2386437"/>
            <a:ext cx="114781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92. str.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6761C04-7E4A-47DA-BC74-AA70A0D7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2345" y="519069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2A1E9FA-BF2A-426C-A2FA-C5D394A20843}"/>
              </a:ext>
            </a:extLst>
          </p:cNvPr>
          <p:cNvSpPr txBox="1"/>
          <p:nvPr/>
        </p:nvSpPr>
        <p:spPr>
          <a:xfrm>
            <a:off x="1001204" y="788859"/>
            <a:ext cx="3753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	</a:t>
            </a:r>
            <a:r>
              <a:rPr lang="hr-HR" sz="1600" b="1" u="sng" dirty="0"/>
              <a:t>ISTRAŽI</a:t>
            </a:r>
          </a:p>
          <a:p>
            <a:pPr algn="just"/>
            <a:endParaRPr lang="hr-HR" sz="1600" i="1" dirty="0"/>
          </a:p>
          <a:p>
            <a:pPr algn="ctr"/>
            <a:r>
              <a:rPr lang="hr-HR" sz="1600" i="1" dirty="0"/>
              <a:t>Pronađi podatke o nekim vrstama koje se nalaze na popisima kritično ugroženih u nas ili u svijetu. Razmisli o tome što je utjecalo na takvu ugroženost vrsta koje navedeš.</a:t>
            </a:r>
          </a:p>
          <a:p>
            <a:pPr algn="ctr"/>
            <a:endParaRPr lang="hr-HR" sz="1600" i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4AE0832-33EB-4E60-9CE0-247F90A20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619" y="1024238"/>
            <a:ext cx="5604697" cy="43344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91D05D6C-D590-4315-9BF2-C7C98DA7E5A5}"/>
              </a:ext>
            </a:extLst>
          </p:cNvPr>
          <p:cNvSpPr txBox="1"/>
          <p:nvPr/>
        </p:nvSpPr>
        <p:spPr>
          <a:xfrm>
            <a:off x="341930" y="5600262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VIZUALNO +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9E8E195D-EB85-4E12-83D7-A45DD71B4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980809" y="2975322"/>
            <a:ext cx="1737950" cy="23172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60642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D080CB35-4BD4-4A38-9920-C6E287E0DC5D}"/>
              </a:ext>
            </a:extLst>
          </p:cNvPr>
          <p:cNvSpPr txBox="1">
            <a:spLocks/>
          </p:cNvSpPr>
          <p:nvPr/>
        </p:nvSpPr>
        <p:spPr bwMode="gray">
          <a:xfrm>
            <a:off x="204400" y="128431"/>
            <a:ext cx="10268645" cy="1220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Osim spolnog razmnožavanja temelj promjenjivosti vrsta su i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MUTACIJE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kojima nastaju nove varijante gena za određena svojstva i tako nastaje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trajna promjena u genetskom materijalu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Moraju se dogoditi u </a:t>
            </a:r>
            <a:r>
              <a:rPr lang="hr-HR" sz="2000" b="1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spolnim stanicama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kako bi promjena bila nasljedna.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BA7DBCA1-446B-4B0C-A8F5-8B5941DD98EE}"/>
              </a:ext>
            </a:extLst>
          </p:cNvPr>
          <p:cNvSpPr txBox="1">
            <a:spLocks/>
          </p:cNvSpPr>
          <p:nvPr/>
        </p:nvSpPr>
        <p:spPr bwMode="gray">
          <a:xfrm>
            <a:off x="203562" y="1536995"/>
            <a:ext cx="9120983" cy="89416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Mutacije se smatraju osnovnim pokretačem promjenjivosti organizama na Zemlji.</a:t>
            </a:r>
          </a:p>
          <a:p>
            <a:pPr algn="ctr"/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Mutacije utječu na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BIORAZNOLIKOST </a:t>
            </a:r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promjenjivost i stvaranje novih vrsta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8C1DE58-E0DF-4FAE-B434-8015C0463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698" y="3783088"/>
            <a:ext cx="1253304" cy="127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216214E-19E6-419F-823F-D9F13D375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9" t="7369" r="10369" b="10369"/>
          <a:stretch/>
        </p:blipFill>
        <p:spPr>
          <a:xfrm>
            <a:off x="4927033" y="5199152"/>
            <a:ext cx="1755914" cy="130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6A833E7F-C3F0-4EBF-BDEA-7E306DDA3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946" y="5531661"/>
            <a:ext cx="1654192" cy="1102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B45B00C-08D1-4E9B-8007-ADC947E72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7" t="1391" r="9952" b="6395"/>
          <a:stretch/>
        </p:blipFill>
        <p:spPr>
          <a:xfrm>
            <a:off x="10640786" y="2597440"/>
            <a:ext cx="1253305" cy="978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11EF56BC-3FD6-4C07-827C-B65887C2A4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8" r="39150"/>
          <a:stretch/>
        </p:blipFill>
        <p:spPr>
          <a:xfrm>
            <a:off x="5139099" y="3866174"/>
            <a:ext cx="1061007" cy="122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D0F05062-84C9-4288-B567-38B76A06F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274" y="4892992"/>
            <a:ext cx="1219313" cy="1611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0F4B0D01-5C61-4EB9-AABE-9FDB9471D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8936" y="3714419"/>
            <a:ext cx="1385118" cy="928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C1491F9C-8429-458B-A871-D9A7FCEFBB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7661" y="3914221"/>
            <a:ext cx="1057545" cy="1411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3317987-D0A6-4F02-8BBE-BCCB17429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6160" y="3746403"/>
            <a:ext cx="1136001" cy="1515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FC07E673-D747-49CA-8C41-0F37FECD00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045" y="5698501"/>
            <a:ext cx="1482677" cy="987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2421B9F9-DF10-428C-8D85-E5EA271B5B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9730" y="5261544"/>
            <a:ext cx="1053653" cy="128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EFEDB20A-3E8F-4AB5-8014-A44C11C191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8873733" y="2712617"/>
            <a:ext cx="1254101" cy="83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xmlns="" id="{AB3FC69F-9C00-44D9-8071-D79B489B38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7121557" y="2573970"/>
            <a:ext cx="1433671" cy="1075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xmlns="" id="{835398BE-4DDE-45BD-9823-6BFF79ECB8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6348627" y="3915462"/>
            <a:ext cx="1144373" cy="102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xmlns="" id="{191ED003-C6CE-4211-B5DB-A9183078C4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1111434" y="1511820"/>
            <a:ext cx="1080566" cy="894168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xmlns="" id="{3C596566-BD81-4D89-A154-BF1454BC1F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62475" y="2619408"/>
            <a:ext cx="1260760" cy="945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xmlns="" id="{B4C1F1C2-6906-43B3-8E07-95FB18626F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41135" y="1535903"/>
            <a:ext cx="1153708" cy="865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xmlns="" id="{4DB07F79-A5FD-43F2-A3F0-1AC25C5168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xmlns="" r:id="rId23"/>
              </a:ext>
            </a:extLst>
          </a:blip>
          <a:stretch>
            <a:fillRect/>
          </a:stretch>
        </p:blipFill>
        <p:spPr>
          <a:xfrm>
            <a:off x="5628400" y="2482428"/>
            <a:ext cx="935199" cy="1246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xmlns="" id="{F8800D3C-8AA3-4A96-83BD-509978CD4F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6262" y="5199152"/>
            <a:ext cx="1549325" cy="95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xmlns="" id="{4012987B-5F47-4DC0-9607-A99917CC5B0B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7829" t="-861" r="8254" b="14195"/>
          <a:stretch/>
        </p:blipFill>
        <p:spPr>
          <a:xfrm>
            <a:off x="2040278" y="5552842"/>
            <a:ext cx="1253305" cy="1102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Slika 46">
            <a:extLst>
              <a:ext uri="{FF2B5EF4-FFF2-40B4-BE49-F238E27FC236}">
                <a16:creationId xmlns:a16="http://schemas.microsoft.com/office/drawing/2014/main" xmlns="" id="{6238C92D-CA87-4A35-AA6A-4FE16F67CDB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3896" t="13495" r="3769" b="5826"/>
          <a:stretch/>
        </p:blipFill>
        <p:spPr>
          <a:xfrm>
            <a:off x="533568" y="3914221"/>
            <a:ext cx="1089031" cy="95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Slika 47">
            <a:extLst>
              <a:ext uri="{FF2B5EF4-FFF2-40B4-BE49-F238E27FC236}">
                <a16:creationId xmlns:a16="http://schemas.microsoft.com/office/drawing/2014/main" xmlns="" id="{53AAFB41-7A32-4AE2-85CE-4EFC386AF33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99664" y="2619209"/>
            <a:ext cx="1220019" cy="122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Slika 48">
            <a:extLst>
              <a:ext uri="{FF2B5EF4-FFF2-40B4-BE49-F238E27FC236}">
                <a16:creationId xmlns:a16="http://schemas.microsoft.com/office/drawing/2014/main" xmlns="" id="{F5035DF4-581B-4B1C-A4D3-5C10FAAFAEA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837473B0-CC2E-450A-ABE3-18F120FF3D39}">
                <a1611:picAttrSrcUrl xmlns:a1611="http://schemas.microsoft.com/office/drawing/2016/11/main" xmlns="" r:id="rId29"/>
              </a:ext>
            </a:extLst>
          </a:blip>
          <a:stretch>
            <a:fillRect/>
          </a:stretch>
        </p:blipFill>
        <p:spPr>
          <a:xfrm>
            <a:off x="294076" y="2643576"/>
            <a:ext cx="1475869" cy="980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Slika 49">
            <a:extLst>
              <a:ext uri="{FF2B5EF4-FFF2-40B4-BE49-F238E27FC236}">
                <a16:creationId xmlns:a16="http://schemas.microsoft.com/office/drawing/2014/main" xmlns="" id="{DC743C4E-E478-46E4-B928-679A1BF5EB7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837473B0-CC2E-450A-ABE3-18F120FF3D39}">
                <a1611:picAttrSrcUrl xmlns:a1611="http://schemas.microsoft.com/office/drawing/2016/11/main" xmlns="" r:id="rId31"/>
              </a:ext>
            </a:extLst>
          </a:blip>
          <a:stretch>
            <a:fillRect/>
          </a:stretch>
        </p:blipFill>
        <p:spPr>
          <a:xfrm>
            <a:off x="2212492" y="4079781"/>
            <a:ext cx="978643" cy="130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4694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79102A0-61C4-47C5-A85B-52FFFA31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3470" y="1339854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4C8B8D8D-7E3F-4ACA-B585-5AC60A840FB3}"/>
              </a:ext>
            </a:extLst>
          </p:cNvPr>
          <p:cNvSpPr txBox="1"/>
          <p:nvPr/>
        </p:nvSpPr>
        <p:spPr>
          <a:xfrm>
            <a:off x="9917720" y="2117971"/>
            <a:ext cx="21492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Darwin je svoju teoriju evolucije objavio u knjizi „Postanak vrsta”. Najveći je dio svojih ideja dobio proučavajući floru i faunu različitih područja koja je posjetio na svojem putovanju kao prirodoslovac na brodu </a:t>
            </a:r>
            <a:r>
              <a:rPr lang="hr-HR" sz="1400" i="1" dirty="0" err="1"/>
              <a:t>Beagle</a:t>
            </a:r>
            <a:r>
              <a:rPr lang="hr-HR" sz="1400" i="1" dirty="0"/>
              <a:t>, a osobito otočja </a:t>
            </a:r>
            <a:r>
              <a:rPr lang="hr-HR" sz="1400" i="1" dirty="0" err="1"/>
              <a:t>Galapagosa</a:t>
            </a:r>
            <a:r>
              <a:rPr lang="hr-HR" sz="1400" i="1" dirty="0"/>
              <a:t>. Potraži podatke o Darwinovim putovanjima i organizmima koje je proučavao na </a:t>
            </a:r>
            <a:r>
              <a:rPr lang="hr-HR" sz="1400" i="1" dirty="0" err="1"/>
              <a:t>Galapagosu</a:t>
            </a:r>
            <a:r>
              <a:rPr lang="hr-HR" sz="1400" i="1" dirty="0"/>
              <a:t>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BA9BCAF-7711-4156-B2C8-A54224D26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92" y="1461160"/>
            <a:ext cx="2831425" cy="3935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xmlns="" id="{6192C66E-F452-414D-B119-3CD8DF73C8DE}"/>
              </a:ext>
            </a:extLst>
          </p:cNvPr>
          <p:cNvSpPr txBox="1">
            <a:spLocks/>
          </p:cNvSpPr>
          <p:nvPr/>
        </p:nvSpPr>
        <p:spPr bwMode="gray">
          <a:xfrm>
            <a:off x="259292" y="254000"/>
            <a:ext cx="7623417" cy="581965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EVOLUCIJA - je grana biologije koja se bavi razvojem živog svijeta.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BC9E5450-B8C8-45F2-9B9D-FFE98E3A46D4}"/>
              </a:ext>
            </a:extLst>
          </p:cNvPr>
          <p:cNvSpPr txBox="1">
            <a:spLocks/>
          </p:cNvSpPr>
          <p:nvPr/>
        </p:nvSpPr>
        <p:spPr bwMode="gray">
          <a:xfrm>
            <a:off x="205636" y="1461160"/>
            <a:ext cx="6143671" cy="22980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Današnja znanstvena teorija evolucije temelji se na ideji Charlesa Darwina - engleskog znanstvenika i prirodoslovca. On je svoju teoriju o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PRIRODNOM ODABIRU (SELEKCIJI)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temeljio na promatranju živog svijeta i uočio da jedinke neke vrste nisu međusobno jednake, a razlike među njima omogućuju lošiju ili bolju prilagođenost uvjetima u kojima žive.</a:t>
            </a:r>
          </a:p>
        </p:txBody>
      </p:sp>
      <p:sp>
        <p:nvSpPr>
          <p:cNvPr id="2" name="Strelica: prema dolje 1">
            <a:extLst>
              <a:ext uri="{FF2B5EF4-FFF2-40B4-BE49-F238E27FC236}">
                <a16:creationId xmlns:a16="http://schemas.microsoft.com/office/drawing/2014/main" xmlns="" id="{30141944-FAEF-4BC4-ABAE-AFD2C98D51B9}"/>
              </a:ext>
            </a:extLst>
          </p:cNvPr>
          <p:cNvSpPr/>
          <p:nvPr/>
        </p:nvSpPr>
        <p:spPr>
          <a:xfrm>
            <a:off x="2972670" y="3881120"/>
            <a:ext cx="359809" cy="528320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74CE8BF0-91D7-4C94-9E8E-F9EEAE358F70}"/>
              </a:ext>
            </a:extLst>
          </p:cNvPr>
          <p:cNvSpPr txBox="1">
            <a:spLocks/>
          </p:cNvSpPr>
          <p:nvPr/>
        </p:nvSpPr>
        <p:spPr bwMode="gray">
          <a:xfrm>
            <a:off x="260643" y="4592320"/>
            <a:ext cx="6143671" cy="10769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Bolje prilagođeni dobivaju mogućnost razmnožavanja i stvaranja potomstva i nakon duljeg razdoblja stvaraju nova svojstva -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postupno mijenjanje vrste</a:t>
            </a:r>
            <a:endParaRPr lang="hr-HR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trelica: savijeno prema gore 2">
            <a:extLst>
              <a:ext uri="{FF2B5EF4-FFF2-40B4-BE49-F238E27FC236}">
                <a16:creationId xmlns:a16="http://schemas.microsoft.com/office/drawing/2014/main" xmlns="" id="{3C160EFD-C3D8-4F0E-AC8C-6CBFAB443FB1}"/>
              </a:ext>
            </a:extLst>
          </p:cNvPr>
          <p:cNvSpPr/>
          <p:nvPr/>
        </p:nvSpPr>
        <p:spPr>
          <a:xfrm rot="16200000" flipH="1" flipV="1">
            <a:off x="3088640" y="5866594"/>
            <a:ext cx="599440" cy="585006"/>
          </a:xfrm>
          <a:prstGeom prst="bentUp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69BAA751-1EE6-49EB-83E2-8A113FBA1550}"/>
              </a:ext>
            </a:extLst>
          </p:cNvPr>
          <p:cNvSpPr txBox="1">
            <a:spLocks/>
          </p:cNvSpPr>
          <p:nvPr/>
        </p:nvSpPr>
        <p:spPr bwMode="gray">
          <a:xfrm>
            <a:off x="3918243" y="6081522"/>
            <a:ext cx="3793197" cy="40934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Iznimno spor i dugotrajan proces</a:t>
            </a:r>
          </a:p>
        </p:txBody>
      </p:sp>
    </p:spTree>
    <p:extLst>
      <p:ext uri="{BB962C8B-B14F-4D97-AF65-F5344CB8AC3E}">
        <p14:creationId xmlns:p14="http://schemas.microsoft.com/office/powerpoint/2010/main" xmlns="" val="234046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2" grpId="0" animBg="1"/>
      <p:bldP spid="11" grpId="0" animBg="1"/>
      <p:bldP spid="3" grpId="0" animBg="1"/>
      <p:bldP spid="12" grpId="0" animBg="1"/>
    </p:bld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642</TotalTime>
  <Words>897</Words>
  <Application>Microsoft Office PowerPoint</Application>
  <PresentationFormat>Custom</PresentationFormat>
  <Paragraphs>104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Kapljica</vt:lpstr>
      <vt:lpstr>RAZNOLIKOST I OPSTANAK ŽIVIH BIĆA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NASTANAK ŽIVOTA</dc:title>
  <dc:creator>Korisnik</dc:creator>
  <cp:lastModifiedBy>sk-mpovalec</cp:lastModifiedBy>
  <cp:revision>137</cp:revision>
  <dcterms:created xsi:type="dcterms:W3CDTF">2020-06-29T15:05:53Z</dcterms:created>
  <dcterms:modified xsi:type="dcterms:W3CDTF">2020-08-11T07:36:21Z</dcterms:modified>
</cp:coreProperties>
</file>